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1"/>
  </p:notesMasterIdLst>
  <p:sldIdLst>
    <p:sldId id="256" r:id="rId3"/>
    <p:sldId id="257" r:id="rId4"/>
    <p:sldId id="260" r:id="rId5"/>
    <p:sldId id="280" r:id="rId6"/>
    <p:sldId id="300" r:id="rId7"/>
    <p:sldId id="296" r:id="rId8"/>
    <p:sldId id="293" r:id="rId9"/>
    <p:sldId id="299" r:id="rId10"/>
    <p:sldId id="281" r:id="rId11"/>
    <p:sldId id="290" r:id="rId12"/>
    <p:sldId id="291" r:id="rId13"/>
    <p:sldId id="295" r:id="rId14"/>
    <p:sldId id="276" r:id="rId15"/>
    <p:sldId id="282" r:id="rId16"/>
    <p:sldId id="297" r:id="rId17"/>
    <p:sldId id="298" r:id="rId18"/>
    <p:sldId id="289" r:id="rId19"/>
    <p:sldId id="29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8C3E42-3E5C-4F1B-8652-82554BEA93F8}">
  <a:tblStyle styleId="{658C3E42-3E5C-4F1B-8652-82554BEA93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C2CEA3D-DB3E-4EFB-A376-C7360E467C0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1"/>
    <p:restoredTop sz="94706"/>
  </p:normalViewPr>
  <p:slideViewPr>
    <p:cSldViewPr snapToGrid="0">
      <p:cViewPr varScale="1">
        <p:scale>
          <a:sx n="149" d="100"/>
          <a:sy n="149" d="100"/>
        </p:scale>
        <p:origin x="28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a405f6bca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2" name="Google Shape;142;g35a405f6bc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59D847E-6A14-A48B-E1A6-39A50DEDF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DB2E87C-7AEE-C3BC-AE12-0705EBA469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C84A0C2-F4BB-032C-A5EE-9AB9AF1E77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53542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4585CBF-D428-47F7-BCF9-7DA07A019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15453AA-007A-53B9-3FA5-615EB9B209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6B7D93C1-0723-65A3-8CF2-8DC69C9491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917144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7E8ED99-1720-2846-DEEF-CCE8AC734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9984817C-127B-6BB1-E53E-906167C817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8B4EEB64-137C-9C56-98DB-1CB09783E1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5309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108CA926-7758-8A59-9048-37DEDB6CF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FEC48E09-6BD4-D8EA-6956-02BD66A76D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F959C60D-C022-32DD-8113-E6EC139DC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0B5CE156-BB00-45B3-2E80-0545F8AAE8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2293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121E0AC-94AE-7190-4D26-AF96E483D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56BF4859-619B-F1DE-FADD-264FFD4ED8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271D4AA0-E838-5B8B-84E5-ACD3473567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5740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98280445-DF02-9621-7B24-1CC54D55B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F7C886AC-1DCB-2E52-A2E6-ED178DA5C0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FA57F10-F551-A4F4-EA25-A6E4782660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31880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186ED267-5B22-ACCB-CABD-C28B0FF5F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65FA6494-75B4-2443-D2FB-8E351B0DA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AF36A4A7-DAE7-0AF6-B305-D3220154C7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5235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84C9279C-5E4B-F46B-0DE3-AA1C55322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0162A55E-A8C1-F623-03A6-72A749ADCA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B5E36D94-9DC1-9980-941A-B6D22D71B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290BA2C2-83CA-A016-8344-4191C4A823C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51948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BD596CEB-382F-7D27-51AE-2F34C7C5D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0215EE27-D31C-FCBF-1981-07FFF712E1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A2F89A56-2986-E4D8-AFEB-3D376F9546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3687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a405f6bca_0_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35a405f6bca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a405f6bc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35a405f6bc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35a405f6bc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28503CE1-96AF-2675-2E3B-0D4CF4A9B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DC013054-83D8-D71F-0E4C-959061BB50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EAFBF6C8-ECA9-8E9C-C2D2-E81810FBDA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9342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0D8AE6BC-CCB8-2793-8CBD-E86A6BAB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22C2E914-88FC-0628-ED57-59DDBD622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ED603819-F496-AAA9-7811-ED7AD1B71A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3810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CE1CA78A-29CB-2B40-181B-942B89DAE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a405f6bca_0_525:notes">
            <a:extLst>
              <a:ext uri="{FF2B5EF4-FFF2-40B4-BE49-F238E27FC236}">
                <a16:creationId xmlns:a16="http://schemas.microsoft.com/office/drawing/2014/main" id="{4F9EADF8-97F1-89D6-AE54-F86907925D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a405f6bca_0_525:notes">
            <a:extLst>
              <a:ext uri="{FF2B5EF4-FFF2-40B4-BE49-F238E27FC236}">
                <a16:creationId xmlns:a16="http://schemas.microsoft.com/office/drawing/2014/main" id="{9B77ADCB-D0C3-D536-C4C3-9ABF6E58F8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g35a405f6bca_0_525:notes">
            <a:extLst>
              <a:ext uri="{FF2B5EF4-FFF2-40B4-BE49-F238E27FC236}">
                <a16:creationId xmlns:a16="http://schemas.microsoft.com/office/drawing/2014/main" id="{1933A781-FFF5-4EA3-0A58-D5F84F0331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511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AA8FFBB6-95FA-D6ED-5F8E-80BB65CD9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C1ECC768-CF5E-6E3C-D361-5667AB6002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4D782F42-6E61-BD21-EAA0-C538D32E69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3430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367A1CE1-5CB2-7786-737F-F329815C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a405f6bca_0_416:notes">
            <a:extLst>
              <a:ext uri="{FF2B5EF4-FFF2-40B4-BE49-F238E27FC236}">
                <a16:creationId xmlns:a16="http://schemas.microsoft.com/office/drawing/2014/main" id="{7903523A-3326-608D-2D55-8CE427AC8D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35a405f6bca_0_416:notes">
            <a:extLst>
              <a:ext uri="{FF2B5EF4-FFF2-40B4-BE49-F238E27FC236}">
                <a16:creationId xmlns:a16="http://schemas.microsoft.com/office/drawing/2014/main" id="{8C7CD670-6102-2F33-AB37-4E97E707E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35a405f6bca_0_416:notes">
            <a:extLst>
              <a:ext uri="{FF2B5EF4-FFF2-40B4-BE49-F238E27FC236}">
                <a16:creationId xmlns:a16="http://schemas.microsoft.com/office/drawing/2014/main" id="{D02A6A75-E365-C42B-A2E8-18C926DD5B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204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4EFAFC05-566F-5B73-5079-569A730BD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8f42e5209_1_5:notes">
            <a:extLst>
              <a:ext uri="{FF2B5EF4-FFF2-40B4-BE49-F238E27FC236}">
                <a16:creationId xmlns:a16="http://schemas.microsoft.com/office/drawing/2014/main" id="{EED4A01C-35E1-F4E2-F14D-79EF3890B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a8f42e5209_1_5:notes">
            <a:extLst>
              <a:ext uri="{FF2B5EF4-FFF2-40B4-BE49-F238E27FC236}">
                <a16:creationId xmlns:a16="http://schemas.microsoft.com/office/drawing/2014/main" id="{FB6274D0-B52A-EB12-46BB-781A3B2B39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8825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3629030"/>
            <a:ext cx="6847904" cy="1516262"/>
          </a:xfrm>
          <a:custGeom>
            <a:avLst/>
            <a:gdLst/>
            <a:ahLst/>
            <a:cxnLst/>
            <a:rect l="l" t="t" r="r" b="b"/>
            <a:pathLst>
              <a:path w="7848600" h="2580871" extrusionOk="0">
                <a:moveTo>
                  <a:pt x="0" y="2580871"/>
                </a:moveTo>
                <a:lnTo>
                  <a:pt x="0" y="0"/>
                </a:lnTo>
                <a:cubicBezTo>
                  <a:pt x="1752600" y="580890"/>
                  <a:pt x="3800474" y="1666606"/>
                  <a:pt x="5705474" y="1714096"/>
                </a:cubicBezTo>
                <a:cubicBezTo>
                  <a:pt x="6610349" y="1733146"/>
                  <a:pt x="6867525" y="2399896"/>
                  <a:pt x="7848600" y="2580871"/>
                </a:cubicBezTo>
                <a:lnTo>
                  <a:pt x="0" y="258087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57238" y="1514471"/>
            <a:ext cx="7629600" cy="4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5472113" y="2536790"/>
            <a:ext cx="2793300" cy="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dt" idx="10"/>
          </p:nvPr>
        </p:nvSpPr>
        <p:spPr>
          <a:xfrm>
            <a:off x="8265319" y="0"/>
            <a:ext cx="878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 b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64" name="Google Shape;64;p14"/>
          <p:cNvCxnSpPr/>
          <p:nvPr/>
        </p:nvCxnSpPr>
        <p:spPr>
          <a:xfrm>
            <a:off x="814388" y="764381"/>
            <a:ext cx="6236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" name="Google Shape;65;p14"/>
          <p:cNvSpPr txBox="1"/>
          <p:nvPr/>
        </p:nvSpPr>
        <p:spPr>
          <a:xfrm>
            <a:off x="757238" y="715563"/>
            <a:ext cx="76296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Arial"/>
              <a:buNone/>
            </a:pPr>
            <a:r>
              <a:rPr lang="ko-KR" altLang="en-US" sz="4100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학부연구생</a:t>
            </a:r>
            <a:r>
              <a:rPr lang="ko" sz="4100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프로젝트</a:t>
            </a:r>
            <a:endParaRPr sz="4100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0" y="4636293"/>
            <a:ext cx="9144000" cy="50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33059" y="3893624"/>
            <a:ext cx="1464470" cy="430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4"/>
          <p:cNvCxnSpPr/>
          <p:nvPr/>
        </p:nvCxnSpPr>
        <p:spPr>
          <a:xfrm>
            <a:off x="5729288" y="2857500"/>
            <a:ext cx="2535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Google Shape;69;p14"/>
          <p:cNvSpPr txBox="1"/>
          <p:nvPr/>
        </p:nvSpPr>
        <p:spPr>
          <a:xfrm>
            <a:off x="57150" y="4865761"/>
            <a:ext cx="39720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Inha University, </a:t>
            </a:r>
            <a:r>
              <a:rPr lang="en-US" alt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Undergraduate Research</a:t>
            </a:r>
            <a:r>
              <a:rPr lang="ko" sz="1000" b="0" i="0" u="none" strike="noStrike" cap="none" dirty="0">
                <a:solidFill>
                  <a:srgbClr val="BABABA"/>
                </a:solidFill>
                <a:latin typeface="Calibri"/>
                <a:ea typeface="Calibri"/>
                <a:cs typeface="Calibri"/>
                <a:sym typeface="Calibri"/>
              </a:rPr>
              <a:t> Projects Presentation</a:t>
            </a:r>
            <a:endParaRPr sz="1000" b="0" i="0" u="none" strike="noStrike" cap="none" dirty="0">
              <a:solidFill>
                <a:srgbClr val="BABA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>
  <p:cSld name="빈 화면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" name="Google Shape;74;p15"/>
          <p:cNvSpPr>
            <a:spLocks noGrp="1"/>
          </p:cNvSpPr>
          <p:nvPr>
            <p:ph type="dgm" idx="2"/>
          </p:nvPr>
        </p:nvSpPr>
        <p:spPr>
          <a:xfrm>
            <a:off x="1050131" y="707231"/>
            <a:ext cx="2886000" cy="3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-1"/>
            <a:ext cx="9144000" cy="73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42913" y="1012031"/>
            <a:ext cx="8072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82" name="Google Shape;82;p16"/>
          <p:cNvCxnSpPr/>
          <p:nvPr/>
        </p:nvCxnSpPr>
        <p:spPr>
          <a:xfrm>
            <a:off x="-78581" y="733424"/>
            <a:ext cx="93300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96" name="Google Shape;96;p18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06" name="Google Shape;106;p19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12" name="Google Shape;112;p20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 rot="5400000">
            <a:off x="2847450" y="-1392469"/>
            <a:ext cx="3263400" cy="80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133" name="Google Shape;133;p23"/>
          <p:cNvCxnSpPr/>
          <p:nvPr/>
        </p:nvCxnSpPr>
        <p:spPr>
          <a:xfrm>
            <a:off x="85725" y="733425"/>
            <a:ext cx="89727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42913" y="102394"/>
            <a:ext cx="6029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42913" y="1012031"/>
            <a:ext cx="8072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4767263"/>
            <a:ext cx="9144000" cy="376200"/>
          </a:xfrm>
          <a:prstGeom prst="rect">
            <a:avLst/>
          </a:prstGeom>
          <a:solidFill>
            <a:schemeClr val="dk2"/>
          </a:solidFill>
          <a:ln w="12700" cap="flat" cmpd="sng">
            <a:solidFill>
              <a:srgbClr val="0C1C3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ctrTitle"/>
          </p:nvPr>
        </p:nvSpPr>
        <p:spPr>
          <a:xfrm>
            <a:off x="757238" y="1514471"/>
            <a:ext cx="7629600" cy="4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altLang="ko" dirty="0">
                <a:latin typeface="Arial" panose="020B0604020202020204" pitchFamily="34" charset="0"/>
                <a:cs typeface="Arial" panose="020B0604020202020204" pitchFamily="34" charset="0"/>
              </a:rPr>
              <a:t>Chapter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위성 자세 제어 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차 발표</a:t>
            </a:r>
            <a:endParaRPr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1"/>
          </p:nvPr>
        </p:nvSpPr>
        <p:spPr>
          <a:xfrm>
            <a:off x="6417891" y="2571750"/>
            <a:ext cx="191958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122210472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" sz="1600" dirty="0">
                <a:latin typeface="Arial" panose="020B0604020202020204" pitchFamily="34" charset="0"/>
                <a:cs typeface="Arial" panose="020B0604020202020204" pitchFamily="34" charset="0"/>
              </a:rPr>
              <a:t>양동훈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ECDA65-F74C-78BA-04C4-57C594E6F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ko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DBDAF7A4-4E53-54E9-DE47-C136A3F24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DB4969E-E2E7-8EDB-3580-7AD021BFD1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10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C8350FF-4E80-D4DC-9214-15F4906E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동역학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8149F4B4-A1CF-CB87-9B52-48CDFD0DF4C4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동역학 식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7AB2AF66-651B-36A2-0CDD-A73F9FAD13EF}"/>
              </a:ext>
            </a:extLst>
          </p:cNvPr>
          <p:cNvSpPr txBox="1"/>
          <p:nvPr/>
        </p:nvSpPr>
        <p:spPr>
          <a:xfrm>
            <a:off x="4589528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그림 4" descr="텍스트, 폰트, 라인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FD4507-A6D8-F295-B7C1-8E660B78E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94" y="1321657"/>
            <a:ext cx="2882186" cy="1122771"/>
          </a:xfrm>
          <a:prstGeom prst="rect">
            <a:avLst/>
          </a:prstGeom>
        </p:spPr>
      </p:pic>
      <p:pic>
        <p:nvPicPr>
          <p:cNvPr id="9" name="그림 8" descr="텍스트, 친필, 폰트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8C2B0B-D6F4-B564-9AC5-6371655403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98"/>
          <a:stretch>
            <a:fillRect/>
          </a:stretch>
        </p:blipFill>
        <p:spPr>
          <a:xfrm>
            <a:off x="749243" y="2571750"/>
            <a:ext cx="2755437" cy="829372"/>
          </a:xfrm>
          <a:prstGeom prst="rect">
            <a:avLst/>
          </a:prstGeom>
        </p:spPr>
      </p:pic>
      <p:pic>
        <p:nvPicPr>
          <p:cNvPr id="13" name="그림 12" descr="텍스트, 폰트, 스크린샷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A155A3F-641E-51E9-F78D-AC00D1007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6578" y="1792681"/>
            <a:ext cx="4682169" cy="1558138"/>
          </a:xfrm>
          <a:prstGeom prst="rect">
            <a:avLst/>
          </a:prstGeom>
        </p:spPr>
      </p:pic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9673B5F-E397-1302-EE6B-7F649A8CC015}"/>
              </a:ext>
            </a:extLst>
          </p:cNvPr>
          <p:cNvCxnSpPr/>
          <p:nvPr/>
        </p:nvCxnSpPr>
        <p:spPr>
          <a:xfrm>
            <a:off x="4296578" y="2864386"/>
            <a:ext cx="217573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C2AA751C-2065-2133-97FC-DBFE819C8369}"/>
              </a:ext>
            </a:extLst>
          </p:cNvPr>
          <p:cNvCxnSpPr>
            <a:cxnSpLocks/>
          </p:cNvCxnSpPr>
          <p:nvPr/>
        </p:nvCxnSpPr>
        <p:spPr>
          <a:xfrm>
            <a:off x="4296578" y="2069336"/>
            <a:ext cx="1355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95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11711345-37E0-CFED-59DE-660F3F3E9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D74D755-EAD6-5C3D-46C9-0C20FAEFEA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11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82AC719-A831-5BB8-4E8E-0D94BD258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기준 설계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E7485B30-6B54-337D-B62A-DF3321C19A12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지상국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지향 기준 설계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FD8C7801-5367-94D2-4FD4-985A641716A0}"/>
              </a:ext>
            </a:extLst>
          </p:cNvPr>
          <p:cNvSpPr txBox="1"/>
          <p:nvPr/>
        </p:nvSpPr>
        <p:spPr>
          <a:xfrm>
            <a:off x="4572000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D2EDB1A-AFE5-D736-A709-4382A96FB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321657"/>
            <a:ext cx="3800606" cy="3129157"/>
          </a:xfrm>
          <a:prstGeom prst="rect">
            <a:avLst/>
          </a:prstGeom>
        </p:spPr>
      </p:pic>
      <p:pic>
        <p:nvPicPr>
          <p:cNvPr id="15" name="그림 14" descr="텍스트, 스크린샷, 폰트, 대수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82E44A-42DD-9ACF-1BBA-C712CB89C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330498"/>
            <a:ext cx="3540353" cy="18974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B8FCCC1-A254-DC69-A41E-8D45F9CB68E9}"/>
              </a:ext>
            </a:extLst>
          </p:cNvPr>
          <p:cNvSpPr txBox="1"/>
          <p:nvPr/>
        </p:nvSpPr>
        <p:spPr>
          <a:xfrm>
            <a:off x="4563777" y="3489521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elv</a:t>
            </a:r>
            <a:r>
              <a:rPr kumimoji="1" lang="ko-KR" altLang="en-US" dirty="0"/>
              <a:t>이 </a:t>
            </a:r>
            <a:r>
              <a:rPr kumimoji="1" lang="en-US" altLang="ko-KR" dirty="0"/>
              <a:t>10</a:t>
            </a:r>
            <a:r>
              <a:rPr kumimoji="1" lang="ko-KR" altLang="en-US" dirty="0"/>
              <a:t>도 이상일 때만 지향을 하도록 설계</a:t>
            </a:r>
          </a:p>
        </p:txBody>
      </p:sp>
    </p:spTree>
    <p:extLst>
      <p:ext uri="{BB962C8B-B14F-4D97-AF65-F5344CB8AC3E}">
        <p14:creationId xmlns:p14="http://schemas.microsoft.com/office/powerpoint/2010/main" val="313263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5AF9C0B2-6DBD-39A4-CEE9-7AE4319E4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C66B56-AEA9-AC71-DBB4-A33C2A87D3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12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44C0FB9-12B4-7694-2C96-41B8A9CED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제어기 구조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FD8D8E02-968C-B72D-B213-ECCE27426249}"/>
              </a:ext>
            </a:extLst>
          </p:cNvPr>
          <p:cNvSpPr txBox="1"/>
          <p:nvPr/>
        </p:nvSpPr>
        <p:spPr>
          <a:xfrm>
            <a:off x="297669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FeedForward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Term 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25;p32">
            <a:extLst>
              <a:ext uri="{FF2B5EF4-FFF2-40B4-BE49-F238E27FC236}">
                <a16:creationId xmlns:a16="http://schemas.microsoft.com/office/drawing/2014/main" id="{3EBA4EE3-9896-A218-B079-FCDFCC185003}"/>
              </a:ext>
            </a:extLst>
          </p:cNvPr>
          <p:cNvSpPr txBox="1"/>
          <p:nvPr/>
        </p:nvSpPr>
        <p:spPr>
          <a:xfrm>
            <a:off x="4572000" y="915030"/>
            <a:ext cx="241134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그림 8" descr="텍스트, 폰트, 화이트, 대수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787B01-0957-FF84-418E-87BC98BF6C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15"/>
          <a:stretch>
            <a:fillRect/>
          </a:stretch>
        </p:blipFill>
        <p:spPr>
          <a:xfrm>
            <a:off x="192586" y="3285090"/>
            <a:ext cx="3707386" cy="609646"/>
          </a:xfrm>
          <a:prstGeom prst="rect">
            <a:avLst/>
          </a:prstGeom>
        </p:spPr>
      </p:pic>
      <p:pic>
        <p:nvPicPr>
          <p:cNvPr id="11" name="그림 10" descr="텍스트, 폰트, 화이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9D6EDC-839D-561B-68BB-76D76F082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3" y="1489554"/>
            <a:ext cx="2563096" cy="10821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F194FB-D9A7-82DB-1AA7-3962C057428E}"/>
              </a:ext>
            </a:extLst>
          </p:cNvPr>
          <p:cNvSpPr txBox="1"/>
          <p:nvPr/>
        </p:nvSpPr>
        <p:spPr>
          <a:xfrm>
            <a:off x="93433" y="2507717"/>
            <a:ext cx="46578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-&gt; </a:t>
            </a:r>
            <a:r>
              <a:rPr kumimoji="1" lang="ko-KR" altLang="en-US" dirty="0" err="1"/>
              <a:t>지상국</a:t>
            </a:r>
            <a:r>
              <a:rPr kumimoji="1" lang="ko-KR" altLang="en-US" dirty="0"/>
              <a:t> 지향에 딜레이가 없게 하기 위해서 제어기에</a:t>
            </a:r>
            <a:br>
              <a:rPr kumimoji="1" lang="en-US" altLang="ko-KR" dirty="0"/>
            </a:br>
            <a:r>
              <a:rPr kumimoji="1" lang="ko-KR" altLang="en-US" dirty="0"/>
              <a:t>목표 각속도의 </a:t>
            </a:r>
            <a:r>
              <a:rPr kumimoji="1" lang="ko-KR" altLang="en-US" dirty="0" err="1"/>
              <a:t>시간변하율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Term</a:t>
            </a:r>
            <a:r>
              <a:rPr kumimoji="1" lang="ko-KR" altLang="en-US" dirty="0"/>
              <a:t>을 통해서 </a:t>
            </a:r>
            <a:r>
              <a:rPr kumimoji="1" lang="en-US" altLang="ko-KR" dirty="0" err="1"/>
              <a:t>FeedForward</a:t>
            </a:r>
            <a:r>
              <a:rPr kumimoji="1" lang="en-US" altLang="ko-KR" dirty="0"/>
              <a:t> Term</a:t>
            </a:r>
            <a:r>
              <a:rPr kumimoji="1" lang="ko-KR" altLang="en-US" dirty="0"/>
              <a:t>을 추가하여 딜레이 최소화 </a:t>
            </a:r>
          </a:p>
        </p:txBody>
      </p:sp>
      <p:pic>
        <p:nvPicPr>
          <p:cNvPr id="23" name="그림 2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0B46B2-EDCF-1F20-B75D-40C50BDFD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9062" y="1275816"/>
            <a:ext cx="4352351" cy="3064829"/>
          </a:xfrm>
          <a:prstGeom prst="rect">
            <a:avLst/>
          </a:prstGeom>
        </p:spPr>
      </p:pic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39C6D254-761C-EEF0-DADD-8BC688F91497}"/>
              </a:ext>
            </a:extLst>
          </p:cNvPr>
          <p:cNvCxnSpPr/>
          <p:nvPr/>
        </p:nvCxnSpPr>
        <p:spPr>
          <a:xfrm>
            <a:off x="4773364" y="1949986"/>
            <a:ext cx="420008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19D6CA-EEA1-9E97-A7E7-652EB8277D43}"/>
              </a:ext>
            </a:extLst>
          </p:cNvPr>
          <p:cNvSpPr txBox="1"/>
          <p:nvPr/>
        </p:nvSpPr>
        <p:spPr>
          <a:xfrm>
            <a:off x="4751330" y="2060154"/>
            <a:ext cx="2249545" cy="22804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4559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1A8B7E0C-A2B0-0493-23D3-95500B57C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BF1C07B4-B631-AB14-43C1-DBCF64F088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CDEBE959-217E-B751-D646-12E43C067887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49" y="2036475"/>
            <a:ext cx="3757491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 err="1"/>
              <a:t>쿼터니언</a:t>
            </a:r>
            <a:r>
              <a:rPr lang="ko-KR" altLang="en-US" sz="2600" b="1" dirty="0"/>
              <a:t> 기반 </a:t>
            </a:r>
            <a:r>
              <a:rPr lang="en-US" altLang="ko-KR" sz="2600" b="1" dirty="0"/>
              <a:t>PD </a:t>
            </a:r>
            <a:r>
              <a:rPr lang="ko-KR" altLang="en-US" sz="2600" b="1" dirty="0"/>
              <a:t>제어기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2F08A92E-AEB8-FC7F-0D71-E8F7498D67B9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E3CEB03C-53CE-C3CD-5034-A96B593F21F2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3647322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0195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D97033E7-9FFF-7485-FEAE-159404BEC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71DF79A5-5377-38D2-54A0-6D356C3750F9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Unwinding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방지 제어 법칙 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FeedForawrd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항을 </a:t>
            </a:r>
            <a:r>
              <a:rPr lang="en-US" altLang="ko-KR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T_req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로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8AB336E-6342-FDB0-3D86-B5395096F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14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B0338BBC-F9A9-94A3-A413-36F5A1E3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쿼터니언</a:t>
            </a:r>
            <a:r>
              <a:rPr lang="ko-KR" altLang="en-US" b="1" dirty="0"/>
              <a:t> 기반 </a:t>
            </a:r>
            <a:r>
              <a:rPr lang="en-US" altLang="ko-KR" b="1" dirty="0"/>
              <a:t>PD </a:t>
            </a:r>
            <a:r>
              <a:rPr lang="ko-KR" altLang="en-US" b="1" dirty="0"/>
              <a:t>제어기 설계</a:t>
            </a:r>
          </a:p>
        </p:txBody>
      </p:sp>
      <p:pic>
        <p:nvPicPr>
          <p:cNvPr id="5" name="그림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44737AD-9B00-76E5-E51A-8C63FA8B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813" y="1384787"/>
            <a:ext cx="4153359" cy="2840341"/>
          </a:xfrm>
          <a:prstGeom prst="rect">
            <a:avLst/>
          </a:prstGeom>
        </p:spPr>
      </p:pic>
      <p:pic>
        <p:nvPicPr>
          <p:cNvPr id="7" name="그림 6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DC6B52-52C5-3CCD-60E2-E5F46882A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71" y="1384787"/>
            <a:ext cx="3756536" cy="1325362"/>
          </a:xfrm>
          <a:prstGeom prst="rect">
            <a:avLst/>
          </a:prstGeom>
        </p:spPr>
      </p:pic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1F4EEEA3-B05F-2E63-EEB4-D1F3A54DE258}"/>
              </a:ext>
            </a:extLst>
          </p:cNvPr>
          <p:cNvCxnSpPr/>
          <p:nvPr/>
        </p:nvCxnSpPr>
        <p:spPr>
          <a:xfrm>
            <a:off x="4572000" y="2754217"/>
            <a:ext cx="393302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663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C0DFF38A-9187-0F66-2852-83B360E8B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2BD9330C-7742-D453-4E1F-90FA7D7A912B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Graph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A333AC-D4C5-A336-E944-DD8C8423A6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E6F1F0EE-9A69-8379-B63F-B8462B74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최종 결과</a:t>
            </a:r>
          </a:p>
        </p:txBody>
      </p:sp>
      <p:pic>
        <p:nvPicPr>
          <p:cNvPr id="12" name="그림 11" descr="텍스트, 라인, 도표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369F727-A63D-946E-3514-2FAFB5929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71" y="1166961"/>
            <a:ext cx="4803139" cy="3548258"/>
          </a:xfrm>
          <a:prstGeom prst="rect">
            <a:avLst/>
          </a:prstGeom>
        </p:spPr>
      </p:pic>
      <p:pic>
        <p:nvPicPr>
          <p:cNvPr id="14" name="그림 13" descr="텍스트, 그래프, 라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2A9AEB-665B-80BA-5DAB-D0A3697C7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354" y="1279224"/>
            <a:ext cx="4042975" cy="328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12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F80F53E0-6942-605E-C47C-268728415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0A5B9EEB-C5C0-4BFF-E14C-92AA3D95C994}"/>
              </a:ext>
            </a:extLst>
          </p:cNvPr>
          <p:cNvSpPr txBox="1"/>
          <p:nvPr/>
        </p:nvSpPr>
        <p:spPr>
          <a:xfrm>
            <a:off x="297671" y="863756"/>
            <a:ext cx="8846329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Animation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48B2F6-96EF-569A-1BD6-4BADA03D85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16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6CDC5CF1-EE3B-E8BB-4AD1-F8244B5DA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최종 결과</a:t>
            </a:r>
          </a:p>
        </p:txBody>
      </p:sp>
      <p:pic>
        <p:nvPicPr>
          <p:cNvPr id="7" name="화면 기록 2026-01-22 오후 10.23.37">
            <a:hlinkClick r:id="" action="ppaction://media"/>
            <a:extLst>
              <a:ext uri="{FF2B5EF4-FFF2-40B4-BE49-F238E27FC236}">
                <a16:creationId xmlns:a16="http://schemas.microsoft.com/office/drawing/2014/main" id="{334DB20B-A55B-92D9-B2FB-57A61AF4B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0520" y="685894"/>
            <a:ext cx="5858574" cy="435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65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2534D89B-EC57-68DE-6E88-471695302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E004843D-4635-0D33-0D7B-40AC2241FF9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74813364-AC92-A8FE-DCC7-A2C6BEA08BEC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50" y="2036475"/>
            <a:ext cx="2886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600" b="1" dirty="0"/>
              <a:t>Q&amp;A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00014482-0A99-4CC8-ECF5-F6E8FFD07152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0A83377A-BA02-5472-FD06-B2F9EF2B6A75}"/>
              </a:ext>
            </a:extLst>
          </p:cNvPr>
          <p:cNvCxnSpPr/>
          <p:nvPr/>
        </p:nvCxnSpPr>
        <p:spPr>
          <a:xfrm>
            <a:off x="1233150" y="2571750"/>
            <a:ext cx="21957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07887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3A8F86B0-369C-4D5B-6A96-284D50EE3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1212F84-C7C3-09F1-0D68-9E9CBAAAFE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18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5BC5E40-6850-C27A-8BC9-286F360E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질문</a:t>
            </a:r>
          </a:p>
        </p:txBody>
      </p:sp>
      <p:sp>
        <p:nvSpPr>
          <p:cNvPr id="7" name="Google Shape;225;p32">
            <a:extLst>
              <a:ext uri="{FF2B5EF4-FFF2-40B4-BE49-F238E27FC236}">
                <a16:creationId xmlns:a16="http://schemas.microsoft.com/office/drawing/2014/main" id="{67257A3F-6339-09AD-6210-A7D77E5AC31E}"/>
              </a:ext>
            </a:extLst>
          </p:cNvPr>
          <p:cNvSpPr txBox="1"/>
          <p:nvPr/>
        </p:nvSpPr>
        <p:spPr>
          <a:xfrm>
            <a:off x="191697" y="1219862"/>
            <a:ext cx="876060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>
              <a:buFont typeface="Wingdings" pitchFamily="2" charset="2"/>
              <a:buChar char="è"/>
            </a:pPr>
            <a:r>
              <a:rPr kumimoji="1" lang="ko-KR" altLang="en-US" dirty="0"/>
              <a:t>남은 기간 동안 지금 시뮬레이션 </a:t>
            </a:r>
            <a:r>
              <a:rPr kumimoji="1" lang="ko-KR" altLang="en-US" dirty="0" err="1"/>
              <a:t>돌린걸</a:t>
            </a:r>
            <a:r>
              <a:rPr kumimoji="1" lang="ko-KR" altLang="en-US" dirty="0"/>
              <a:t> </a:t>
            </a:r>
            <a:r>
              <a:rPr kumimoji="1" lang="en-US" altLang="ko-KR" dirty="0"/>
              <a:t>True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생각하고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노이즈를 추가하여 </a:t>
            </a:r>
            <a:r>
              <a:rPr kumimoji="1" lang="en-US" altLang="ko-KR" dirty="0"/>
              <a:t>Kalman Filter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통한 자세결정을 해보려고 하는데</a:t>
            </a:r>
            <a:r>
              <a:rPr kumimoji="1" lang="en-US" altLang="ko-KR" dirty="0"/>
              <a:t> </a:t>
            </a:r>
            <a:r>
              <a:rPr kumimoji="1" lang="ko-KR" altLang="en-US" dirty="0"/>
              <a:t>괜찮은 방향성인가요</a:t>
            </a:r>
            <a:r>
              <a:rPr kumimoji="1" lang="en-US" altLang="ko-KR" dirty="0"/>
              <a:t>..?</a:t>
            </a:r>
          </a:p>
        </p:txBody>
      </p:sp>
    </p:spTree>
    <p:extLst>
      <p:ext uri="{BB962C8B-B14F-4D97-AF65-F5344CB8AC3E}">
        <p14:creationId xmlns:p14="http://schemas.microsoft.com/office/powerpoint/2010/main" val="3420670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4814888" y="4487465"/>
            <a:ext cx="4329113" cy="273844"/>
          </a:xfrm>
          <a:custGeom>
            <a:avLst/>
            <a:gdLst/>
            <a:ahLst/>
            <a:cxnLst/>
            <a:rect l="l" t="t" r="r" b="b"/>
            <a:pathLst>
              <a:path w="5772150" h="365125" extrusionOk="0">
                <a:moveTo>
                  <a:pt x="1038225" y="0"/>
                </a:moveTo>
                <a:lnTo>
                  <a:pt x="5772150" y="0"/>
                </a:lnTo>
                <a:lnTo>
                  <a:pt x="5772150" y="365125"/>
                </a:lnTo>
                <a:lnTo>
                  <a:pt x="0" y="365125"/>
                </a:lnTo>
                <a:lnTo>
                  <a:pt x="103822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>
            <a:spLocks noGrp="1"/>
          </p:cNvSpPr>
          <p:nvPr>
            <p:ph type="sldNum" idx="12"/>
          </p:nvPr>
        </p:nvSpPr>
        <p:spPr>
          <a:xfrm>
            <a:off x="7000875" y="481845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 altLang="ko"/>
              <a:t>2</a:t>
            </a:fld>
            <a:endParaRPr/>
          </a:p>
        </p:txBody>
      </p:sp>
      <p:grpSp>
        <p:nvGrpSpPr>
          <p:cNvPr id="152" name="Google Shape;152;p26"/>
          <p:cNvGrpSpPr/>
          <p:nvPr/>
        </p:nvGrpSpPr>
        <p:grpSpPr>
          <a:xfrm>
            <a:off x="979296" y="714373"/>
            <a:ext cx="3685037" cy="2204021"/>
            <a:chOff x="10327" y="152397"/>
            <a:chExt cx="4913383" cy="2938696"/>
          </a:xfrm>
        </p:grpSpPr>
        <p:sp>
          <p:nvSpPr>
            <p:cNvPr id="153" name="Google Shape;153;p26"/>
            <p:cNvSpPr/>
            <p:nvPr/>
          </p:nvSpPr>
          <p:spPr>
            <a:xfrm>
              <a:off x="10327" y="1107040"/>
              <a:ext cx="4395900" cy="1407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1B438A"/>
            </a:solidFill>
            <a:ln w="12700" cap="flat" cmpd="sng">
              <a:solidFill>
                <a:srgbClr val="1B438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4" name="Google Shape;154;p26"/>
            <p:cNvSpPr/>
            <p:nvPr/>
          </p:nvSpPr>
          <p:spPr>
            <a:xfrm rot="10800000" flipH="1">
              <a:off x="3454010" y="1161806"/>
              <a:ext cx="1469700" cy="153900"/>
            </a:xfrm>
            <a:prstGeom prst="trapezoid">
              <a:avLst>
                <a:gd name="adj" fmla="val 25000"/>
              </a:avLst>
            </a:prstGeom>
            <a:solidFill>
              <a:srgbClr val="F2F2F2">
                <a:alpha val="94510"/>
              </a:srgb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308099" y="152397"/>
              <a:ext cx="4395900" cy="92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6" name="Google Shape;156;p26"/>
            <p:cNvSpPr txBox="1"/>
            <p:nvPr/>
          </p:nvSpPr>
          <p:spPr>
            <a:xfrm>
              <a:off x="308099" y="152397"/>
              <a:ext cx="4395900" cy="92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38100" rIns="57150" bIns="381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ial"/>
                <a:buNone/>
              </a:pPr>
              <a:r>
                <a:rPr lang="ko" sz="3000" b="0" i="0" u="none" strike="noStrike" cap="none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목차</a:t>
              </a:r>
              <a:endParaRPr sz="11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309164" y="1576641"/>
              <a:ext cx="4088100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9" name="Google Shape;159;p26"/>
            <p:cNvSpPr txBox="1"/>
            <p:nvPr/>
          </p:nvSpPr>
          <p:spPr>
            <a:xfrm>
              <a:off x="309165" y="2338393"/>
              <a:ext cx="4295903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2025" tIns="112025" rIns="112025" bIns="1120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1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309164" y="2329376"/>
              <a:ext cx="4088100" cy="7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endParaRPr>
            </a:p>
          </p:txBody>
        </p:sp>
      </p:grpSp>
      <p:sp>
        <p:nvSpPr>
          <p:cNvPr id="164" name="Google Shape;164;p26"/>
          <p:cNvSpPr txBox="1"/>
          <p:nvPr/>
        </p:nvSpPr>
        <p:spPr>
          <a:xfrm>
            <a:off x="1202549" y="2157770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태양지향 메커니즘</a:t>
            </a:r>
            <a:endParaRPr lang="ko-KR" alt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961747" y="2302672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60;p26">
            <a:extLst>
              <a:ext uri="{FF2B5EF4-FFF2-40B4-BE49-F238E27FC236}">
                <a16:creationId xmlns:a16="http://schemas.microsoft.com/office/drawing/2014/main" id="{778E1468-E9AE-26BE-52DF-61E0C8682B9E}"/>
              </a:ext>
            </a:extLst>
          </p:cNvPr>
          <p:cNvSpPr/>
          <p:nvPr/>
        </p:nvSpPr>
        <p:spPr>
          <a:xfrm>
            <a:off x="971845" y="3196889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7" name="Google Shape;162;p26">
            <a:extLst>
              <a:ext uri="{FF2B5EF4-FFF2-40B4-BE49-F238E27FC236}">
                <a16:creationId xmlns:a16="http://schemas.microsoft.com/office/drawing/2014/main" id="{5685C3E5-54A4-A9F2-B9F0-6C969A962C33}"/>
              </a:ext>
            </a:extLst>
          </p:cNvPr>
          <p:cNvSpPr txBox="1"/>
          <p:nvPr/>
        </p:nvSpPr>
        <p:spPr>
          <a:xfrm>
            <a:off x="1201599" y="2604004"/>
            <a:ext cx="3066075" cy="56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지상국</a:t>
            </a:r>
            <a:r>
              <a:rPr lang="ko-KR" altLang="en-US" sz="16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지향 동역학</a:t>
            </a:r>
            <a:endParaRPr sz="11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F540C02A-ACDD-6C03-C3B5-BAA2700001C9}"/>
              </a:ext>
            </a:extLst>
          </p:cNvPr>
          <p:cNvSpPr txBox="1"/>
          <p:nvPr/>
        </p:nvSpPr>
        <p:spPr>
          <a:xfrm>
            <a:off x="1213945" y="3035639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i="0" u="none" strike="noStrike" cap="none" dirty="0" err="1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쿼터니언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 기반 </a:t>
            </a:r>
            <a:r>
              <a:rPr lang="en-US" altLang="ko-KR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PD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 </a:t>
            </a:r>
            <a:r>
              <a:rPr lang="ko-KR" altLang="en-US" sz="16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제어기 설계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64;p26">
            <a:extLst>
              <a:ext uri="{FF2B5EF4-FFF2-40B4-BE49-F238E27FC236}">
                <a16:creationId xmlns:a16="http://schemas.microsoft.com/office/drawing/2014/main" id="{10A342F0-EAF8-2E3B-791D-68BE576DA6C8}"/>
              </a:ext>
            </a:extLst>
          </p:cNvPr>
          <p:cNvSpPr txBox="1"/>
          <p:nvPr/>
        </p:nvSpPr>
        <p:spPr>
          <a:xfrm>
            <a:off x="1201599" y="1737030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65;p26">
            <a:extLst>
              <a:ext uri="{FF2B5EF4-FFF2-40B4-BE49-F238E27FC236}">
                <a16:creationId xmlns:a16="http://schemas.microsoft.com/office/drawing/2014/main" id="{B6E03153-8FC7-04DD-12F0-5B9C9EFCAF19}"/>
              </a:ext>
            </a:extLst>
          </p:cNvPr>
          <p:cNvSpPr/>
          <p:nvPr/>
        </p:nvSpPr>
        <p:spPr>
          <a:xfrm>
            <a:off x="971694" y="1868231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64;p26">
            <a:extLst>
              <a:ext uri="{FF2B5EF4-FFF2-40B4-BE49-F238E27FC236}">
                <a16:creationId xmlns:a16="http://schemas.microsoft.com/office/drawing/2014/main" id="{C18C4BA1-3E11-AC44-0C0A-3137FF1CAE8E}"/>
              </a:ext>
            </a:extLst>
          </p:cNvPr>
          <p:cNvSpPr txBox="1"/>
          <p:nvPr/>
        </p:nvSpPr>
        <p:spPr>
          <a:xfrm>
            <a:off x="1197750" y="1747957"/>
            <a:ext cx="30660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025" tIns="112025" rIns="112025" bIns="112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위성 파라미터 및 </a:t>
            </a:r>
            <a:r>
              <a:rPr lang="en-US" altLang="ko-KR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Gain </a:t>
            </a:r>
            <a:r>
              <a:rPr lang="ko-KR" altLang="en-US" sz="1600" b="1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설정</a:t>
            </a:r>
            <a:endParaRPr lang="ko-KR" alt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60;p26">
            <a:extLst>
              <a:ext uri="{FF2B5EF4-FFF2-40B4-BE49-F238E27FC236}">
                <a16:creationId xmlns:a16="http://schemas.microsoft.com/office/drawing/2014/main" id="{97281E1C-EED2-B74A-5EAA-939F03BAD9F6}"/>
              </a:ext>
            </a:extLst>
          </p:cNvPr>
          <p:cNvSpPr/>
          <p:nvPr/>
        </p:nvSpPr>
        <p:spPr>
          <a:xfrm>
            <a:off x="958658" y="2746222"/>
            <a:ext cx="242100" cy="24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B438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  <p:sp>
        <p:nvSpPr>
          <p:cNvPr id="191" name="Google Shape;191;p29"/>
          <p:cNvSpPr>
            <a:spLocks noGrp="1"/>
          </p:cNvSpPr>
          <p:nvPr>
            <p:ph type="dgm" idx="2"/>
          </p:nvPr>
        </p:nvSpPr>
        <p:spPr>
          <a:xfrm>
            <a:off x="1181392" y="2079606"/>
            <a:ext cx="406926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/>
              <a:t>위성 파라미터 및 </a:t>
            </a:r>
            <a:r>
              <a:rPr lang="en-US" altLang="ko-KR" sz="2600" b="1" dirty="0"/>
              <a:t>Gain </a:t>
            </a:r>
            <a:r>
              <a:rPr lang="ko-KR" altLang="en-US" sz="2600" b="1" dirty="0"/>
              <a:t>설정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/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3" name="Google Shape;193;p29"/>
          <p:cNvCxnSpPr>
            <a:cxnSpLocks/>
          </p:cNvCxnSpPr>
          <p:nvPr/>
        </p:nvCxnSpPr>
        <p:spPr>
          <a:xfrm>
            <a:off x="1233150" y="2571750"/>
            <a:ext cx="401750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7623335-4D03-EEC9-74F4-EC08F7425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F6BF8FAA-1310-FC4B-59A3-4450834C7B18}"/>
              </a:ext>
            </a:extLst>
          </p:cNvPr>
          <p:cNvSpPr txBox="1"/>
          <p:nvPr/>
        </p:nvSpPr>
        <p:spPr>
          <a:xfrm>
            <a:off x="442913" y="746452"/>
            <a:ext cx="8003400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Parameter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2D9C4F-7A83-5DD1-E5C9-E26DD58480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4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8A3FCF3-94A1-21B5-D26D-4E32C57E8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3U CubeSat </a:t>
            </a:r>
            <a:r>
              <a:rPr lang="en-US" altLang="ko-KR" b="1" dirty="0" err="1"/>
              <a:t>Paramter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4AD1A6-10A5-793C-46B5-63D2A0B77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209925"/>
            <a:ext cx="4663867" cy="283381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DA09640-C9AC-E1C2-7B42-B8BCE1A36784}"/>
              </a:ext>
            </a:extLst>
          </p:cNvPr>
          <p:cNvSpPr/>
          <p:nvPr/>
        </p:nvSpPr>
        <p:spPr>
          <a:xfrm>
            <a:off x="442913" y="3516132"/>
            <a:ext cx="4282911" cy="5276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6E944A-AB32-7E32-72F1-B938AD6F6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780" y="1410638"/>
            <a:ext cx="3624625" cy="100850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4561B9E-C701-9D6A-1F2F-73C9D8FC3A79}"/>
              </a:ext>
            </a:extLst>
          </p:cNvPr>
          <p:cNvSpPr/>
          <p:nvPr/>
        </p:nvSpPr>
        <p:spPr>
          <a:xfrm>
            <a:off x="6166624" y="1651084"/>
            <a:ext cx="700655" cy="645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1798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B29F3A83-9F40-1B96-79F7-BA15301D6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>
            <a:extLst>
              <a:ext uri="{FF2B5EF4-FFF2-40B4-BE49-F238E27FC236}">
                <a16:creationId xmlns:a16="http://schemas.microsoft.com/office/drawing/2014/main" id="{55A643A5-0352-B442-2796-FFE3A8B8D446}"/>
              </a:ext>
            </a:extLst>
          </p:cNvPr>
          <p:cNvSpPr txBox="1"/>
          <p:nvPr/>
        </p:nvSpPr>
        <p:spPr>
          <a:xfrm>
            <a:off x="442913" y="746452"/>
            <a:ext cx="8003400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Decoupled Dynamics 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관계와 정착 시간 관계 이용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C9F0503-9CF4-B1D1-8F8F-AB4A35A26D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E77B819-5EC1-35E7-77B5-9BD88EE43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PD Gain </a:t>
            </a:r>
            <a:r>
              <a:rPr lang="ko-KR" altLang="en-US" b="1" dirty="0"/>
              <a:t>설정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89EA7D-5BD3-F991-937E-3E2B97950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226405"/>
            <a:ext cx="3738415" cy="2690689"/>
          </a:xfrm>
          <a:prstGeom prst="rect">
            <a:avLst/>
          </a:prstGeom>
        </p:spPr>
      </p:pic>
      <p:pic>
        <p:nvPicPr>
          <p:cNvPr id="10" name="그림 9" descr="폰트, 텍스트, 번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BD12403-BCDC-4C20-59BB-6E1BFE812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737" y="3382178"/>
            <a:ext cx="1297752" cy="534916"/>
          </a:xfrm>
          <a:prstGeom prst="rect">
            <a:avLst/>
          </a:prstGeom>
        </p:spPr>
      </p:pic>
      <p:pic>
        <p:nvPicPr>
          <p:cNvPr id="6" name="그림 5" descr="텍스트, 폰트, 화이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9B2C301-CF2A-A586-0969-F4CE8B6B0B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4213" y="1348881"/>
            <a:ext cx="4102100" cy="1333500"/>
          </a:xfrm>
          <a:prstGeom prst="rect">
            <a:avLst/>
          </a:prstGeom>
        </p:spPr>
      </p:pic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86427978-CB60-351D-51A9-A801754B1977}"/>
              </a:ext>
            </a:extLst>
          </p:cNvPr>
          <p:cNvCxnSpPr>
            <a:cxnSpLocks/>
          </p:cNvCxnSpPr>
          <p:nvPr/>
        </p:nvCxnSpPr>
        <p:spPr>
          <a:xfrm>
            <a:off x="4493714" y="1562560"/>
            <a:ext cx="2072339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3A63955F-629D-9FAF-DBCE-F0FBF4806B41}"/>
              </a:ext>
            </a:extLst>
          </p:cNvPr>
          <p:cNvCxnSpPr>
            <a:cxnSpLocks/>
          </p:cNvCxnSpPr>
          <p:nvPr/>
        </p:nvCxnSpPr>
        <p:spPr>
          <a:xfrm>
            <a:off x="4493714" y="1725977"/>
            <a:ext cx="346046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246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DA40710D-9AE7-1000-61EC-C1EB55452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>
            <a:extLst>
              <a:ext uri="{FF2B5EF4-FFF2-40B4-BE49-F238E27FC236}">
                <a16:creationId xmlns:a16="http://schemas.microsoft.com/office/drawing/2014/main" id="{D1720FCA-4490-058B-7B69-81ED1A8516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  <p:sp>
        <p:nvSpPr>
          <p:cNvPr id="332" name="Google Shape;332;p44">
            <a:extLst>
              <a:ext uri="{FF2B5EF4-FFF2-40B4-BE49-F238E27FC236}">
                <a16:creationId xmlns:a16="http://schemas.microsoft.com/office/drawing/2014/main" id="{50924EC6-0342-DB60-BF78-B2C1DD174DC1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233150" y="2036475"/>
            <a:ext cx="333885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태양 지향 메커니즘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4">
            <a:extLst>
              <a:ext uri="{FF2B5EF4-FFF2-40B4-BE49-F238E27FC236}">
                <a16:creationId xmlns:a16="http://schemas.microsoft.com/office/drawing/2014/main" id="{936C7A1F-2536-3F9A-3DB8-06D608B5FB06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4" name="Google Shape;334;p44">
            <a:extLst>
              <a:ext uri="{FF2B5EF4-FFF2-40B4-BE49-F238E27FC236}">
                <a16:creationId xmlns:a16="http://schemas.microsoft.com/office/drawing/2014/main" id="{7FB8C555-FDD8-263A-C8D3-D0CE15375CAC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286512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76842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06E5609-60BB-4CB7-3FCC-7922BE110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13E0DD9-C278-3381-6FB8-AD5F8A1998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7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D12301B7-4470-996C-1282-FA0C244A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태양지향 메커니즘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EDD13F72-696D-C110-69EF-E52F068752CF}"/>
              </a:ext>
            </a:extLst>
          </p:cNvPr>
          <p:cNvSpPr txBox="1"/>
          <p:nvPr/>
        </p:nvSpPr>
        <p:spPr>
          <a:xfrm>
            <a:off x="297669" y="915030"/>
            <a:ext cx="4274331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Body Frame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기준 </a:t>
            </a:r>
            <a:r>
              <a:rPr lang="en-US" altLang="ko-K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축을 태양 위치 벡터와 정렬  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84AD0B-122B-7AF5-2C10-813D6E1F9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69" y="1461757"/>
            <a:ext cx="3886200" cy="16349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7DDC7F-A98E-BACC-2F08-1DDB85215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69" y="3090410"/>
            <a:ext cx="3886200" cy="1634918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43DBC88-B0DA-FB9C-7F94-C21985F04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8" y="1236347"/>
            <a:ext cx="3296584" cy="29058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ACE0C9-E529-D4A2-12C4-657436FAF91D}"/>
              </a:ext>
            </a:extLst>
          </p:cNvPr>
          <p:cNvSpPr txBox="1"/>
          <p:nvPr/>
        </p:nvSpPr>
        <p:spPr>
          <a:xfrm flipH="1">
            <a:off x="3602300" y="4229021"/>
            <a:ext cx="5244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-&gt;</a:t>
            </a:r>
            <a:r>
              <a:rPr kumimoji="1" lang="ko-KR" altLang="en-US" dirty="0">
                <a:solidFill>
                  <a:srgbClr val="FF0000"/>
                </a:solidFill>
              </a:rPr>
              <a:t> 이렇게 </a:t>
            </a:r>
            <a:r>
              <a:rPr kumimoji="1" lang="en-US" altLang="ko-KR" dirty="0">
                <a:solidFill>
                  <a:srgbClr val="FF0000"/>
                </a:solidFill>
              </a:rPr>
              <a:t>err</a:t>
            </a:r>
            <a:r>
              <a:rPr kumimoji="1" lang="ko-KR" altLang="en-US" dirty="0" err="1">
                <a:solidFill>
                  <a:srgbClr val="FF0000"/>
                </a:solidFill>
              </a:rPr>
              <a:t>를</a:t>
            </a:r>
            <a:r>
              <a:rPr kumimoji="1" lang="ko-KR" altLang="en-US" dirty="0">
                <a:solidFill>
                  <a:srgbClr val="FF0000"/>
                </a:solidFill>
              </a:rPr>
              <a:t> 정의하면 </a:t>
            </a:r>
            <a:r>
              <a:rPr kumimoji="1" lang="en-US" altLang="ko-KR" dirty="0">
                <a:solidFill>
                  <a:srgbClr val="FF0000"/>
                </a:solidFill>
              </a:rPr>
              <a:t>P</a:t>
            </a:r>
            <a:r>
              <a:rPr kumimoji="1" lang="ko-KR" altLang="en-US" dirty="0" err="1">
                <a:solidFill>
                  <a:srgbClr val="FF0000"/>
                </a:solidFill>
              </a:rPr>
              <a:t>게인은</a:t>
            </a:r>
            <a:r>
              <a:rPr kumimoji="1" lang="ko-KR" altLang="en-US" dirty="0">
                <a:solidFill>
                  <a:srgbClr val="FF0000"/>
                </a:solidFill>
              </a:rPr>
              <a:t> </a:t>
            </a:r>
            <a:r>
              <a:rPr kumimoji="1" lang="en-US" altLang="ko-KR" dirty="0" err="1">
                <a:solidFill>
                  <a:srgbClr val="FF0000"/>
                </a:solidFill>
              </a:rPr>
              <a:t>Wx</a:t>
            </a:r>
            <a:r>
              <a:rPr kumimoji="1" lang="ko-KR" altLang="en-US" dirty="0" err="1">
                <a:solidFill>
                  <a:srgbClr val="FF0000"/>
                </a:solidFill>
              </a:rPr>
              <a:t>에</a:t>
            </a:r>
            <a:r>
              <a:rPr kumimoji="1" lang="ko-KR" altLang="en-US" dirty="0">
                <a:solidFill>
                  <a:srgbClr val="FF0000"/>
                </a:solidFill>
              </a:rPr>
              <a:t> 대한 영향이</a:t>
            </a:r>
            <a:r>
              <a:rPr kumimoji="1" lang="en-US" altLang="ko-KR" dirty="0">
                <a:solidFill>
                  <a:srgbClr val="FF0000"/>
                </a:solidFill>
              </a:rPr>
              <a:t> </a:t>
            </a:r>
            <a:r>
              <a:rPr kumimoji="1" lang="ko-KR" altLang="en-US" dirty="0">
                <a:solidFill>
                  <a:srgbClr val="FF0000"/>
                </a:solidFill>
              </a:rPr>
              <a:t>없어 </a:t>
            </a:r>
            <a:r>
              <a:rPr kumimoji="1" lang="en-US" altLang="ko-KR" dirty="0">
                <a:solidFill>
                  <a:srgbClr val="FF0000"/>
                </a:solidFill>
              </a:rPr>
              <a:t>x</a:t>
            </a:r>
            <a:r>
              <a:rPr kumimoji="1" lang="ko-KR" altLang="en-US" dirty="0">
                <a:solidFill>
                  <a:srgbClr val="FF0000"/>
                </a:solidFill>
              </a:rPr>
              <a:t>축의 모션이 </a:t>
            </a:r>
            <a:r>
              <a:rPr kumimoji="1" lang="en-US" altLang="ko-KR" dirty="0">
                <a:solidFill>
                  <a:srgbClr val="FF0000"/>
                </a:solidFill>
              </a:rPr>
              <a:t>1</a:t>
            </a:r>
            <a:r>
              <a:rPr kumimoji="1" lang="ko-KR" altLang="en-US" dirty="0">
                <a:solidFill>
                  <a:srgbClr val="FF0000"/>
                </a:solidFill>
              </a:rPr>
              <a:t>차 모션이 되어 시간이 지남에 따라 알아서 </a:t>
            </a:r>
            <a:r>
              <a:rPr kumimoji="1" lang="en-US" altLang="ko-KR" dirty="0">
                <a:solidFill>
                  <a:srgbClr val="FF0000"/>
                </a:solidFill>
              </a:rPr>
              <a:t>0</a:t>
            </a:r>
            <a:r>
              <a:rPr kumimoji="1" lang="ko-KR" altLang="en-US" dirty="0" err="1">
                <a:solidFill>
                  <a:srgbClr val="FF0000"/>
                </a:solidFill>
              </a:rPr>
              <a:t>으로</a:t>
            </a:r>
            <a:r>
              <a:rPr kumimoji="1" lang="ko-KR" altLang="en-US" dirty="0">
                <a:solidFill>
                  <a:srgbClr val="FF0000"/>
                </a:solidFill>
              </a:rPr>
              <a:t> 수렴</a:t>
            </a:r>
          </a:p>
        </p:txBody>
      </p:sp>
    </p:spTree>
    <p:extLst>
      <p:ext uri="{BB962C8B-B14F-4D97-AF65-F5344CB8AC3E}">
        <p14:creationId xmlns:p14="http://schemas.microsoft.com/office/powerpoint/2010/main" val="375180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82B1E192-5126-E8C9-3CBB-22410F63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>
            <a:extLst>
              <a:ext uri="{FF2B5EF4-FFF2-40B4-BE49-F238E27FC236}">
                <a16:creationId xmlns:a16="http://schemas.microsoft.com/office/drawing/2014/main" id="{C3354EAB-1C06-1F8E-82E1-6F1102E581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250656" y="361384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 altLang="ko"/>
              <a:t>8</a:t>
            </a:fld>
            <a:endParaRPr/>
          </a:p>
        </p:txBody>
      </p:sp>
      <p:sp>
        <p:nvSpPr>
          <p:cNvPr id="191" name="Google Shape;191;p29">
            <a:extLst>
              <a:ext uri="{FF2B5EF4-FFF2-40B4-BE49-F238E27FC236}">
                <a16:creationId xmlns:a16="http://schemas.microsoft.com/office/drawing/2014/main" id="{2D7ECAE0-EFAA-0724-5771-DBB387EB2235}"/>
              </a:ext>
            </a:extLst>
          </p:cNvPr>
          <p:cNvSpPr>
            <a:spLocks noGrp="1"/>
          </p:cNvSpPr>
          <p:nvPr>
            <p:ph type="dgm" idx="2"/>
          </p:nvPr>
        </p:nvSpPr>
        <p:spPr>
          <a:xfrm>
            <a:off x="1181393" y="2079606"/>
            <a:ext cx="331254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ko-KR" altLang="en-US" sz="2600" b="1" dirty="0" err="1"/>
              <a:t>지상국</a:t>
            </a:r>
            <a:r>
              <a:rPr lang="ko-KR" altLang="en-US" sz="2600" b="1" dirty="0"/>
              <a:t> 지향 동역학</a:t>
            </a:r>
            <a:endParaRPr sz="2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>
            <a:extLst>
              <a:ext uri="{FF2B5EF4-FFF2-40B4-BE49-F238E27FC236}">
                <a16:creationId xmlns:a16="http://schemas.microsoft.com/office/drawing/2014/main" id="{08732685-5DF7-A7D9-E06F-62AB2914B33A}"/>
              </a:ext>
            </a:extLst>
          </p:cNvPr>
          <p:cNvSpPr/>
          <p:nvPr/>
        </p:nvSpPr>
        <p:spPr>
          <a:xfrm rot="-5400172">
            <a:off x="3543131" y="-831127"/>
            <a:ext cx="5999100" cy="5202600"/>
          </a:xfrm>
          <a:prstGeom prst="rtTriangle">
            <a:avLst/>
          </a:prstGeom>
          <a:gradFill>
            <a:gsLst>
              <a:gs pos="0">
                <a:srgbClr val="1C4587"/>
              </a:gs>
              <a:gs pos="100000">
                <a:schemeClr val="dk2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3" name="Google Shape;193;p29">
            <a:extLst>
              <a:ext uri="{FF2B5EF4-FFF2-40B4-BE49-F238E27FC236}">
                <a16:creationId xmlns:a16="http://schemas.microsoft.com/office/drawing/2014/main" id="{F1140E88-DAF6-39B7-6E50-C03CC83905B7}"/>
              </a:ext>
            </a:extLst>
          </p:cNvPr>
          <p:cNvCxnSpPr>
            <a:cxnSpLocks/>
          </p:cNvCxnSpPr>
          <p:nvPr/>
        </p:nvCxnSpPr>
        <p:spPr>
          <a:xfrm>
            <a:off x="1233150" y="2571750"/>
            <a:ext cx="3138128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61053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0CCAD56B-CC7A-BABA-E68B-029057CB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C356657-8644-D061-715D-649EE22CC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9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A570FD8-012F-CD5C-4728-4DAD2D83A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지상국</a:t>
            </a:r>
            <a:r>
              <a:rPr lang="ko-KR" altLang="en-US" b="1" dirty="0"/>
              <a:t> 지향 동역학</a:t>
            </a:r>
          </a:p>
        </p:txBody>
      </p:sp>
      <p:sp>
        <p:nvSpPr>
          <p:cNvPr id="6" name="Google Shape;225;p32">
            <a:extLst>
              <a:ext uri="{FF2B5EF4-FFF2-40B4-BE49-F238E27FC236}">
                <a16:creationId xmlns:a16="http://schemas.microsoft.com/office/drawing/2014/main" id="{D01CD366-8C6B-06AC-DEF8-68E304D64F22}"/>
              </a:ext>
            </a:extLst>
          </p:cNvPr>
          <p:cNvSpPr txBox="1"/>
          <p:nvPr/>
        </p:nvSpPr>
        <p:spPr>
          <a:xfrm>
            <a:off x="297670" y="915030"/>
            <a:ext cx="1872962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동역학 식 정의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25;p32">
            <a:extLst>
              <a:ext uri="{FF2B5EF4-FFF2-40B4-BE49-F238E27FC236}">
                <a16:creationId xmlns:a16="http://schemas.microsoft.com/office/drawing/2014/main" id="{0E3A88CC-88CC-9289-2096-8ACEE9736872}"/>
              </a:ext>
            </a:extLst>
          </p:cNvPr>
          <p:cNvSpPr txBox="1"/>
          <p:nvPr/>
        </p:nvSpPr>
        <p:spPr>
          <a:xfrm>
            <a:off x="4406105" y="915030"/>
            <a:ext cx="3866224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è"/>
            </a:pPr>
            <a:r>
              <a:rPr lang="ko-KR" alt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</a:t>
            </a:r>
            <a:endParaRPr lang="en-US" altLang="ko-KR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B0A18AE-1083-455C-9D55-E2BB9C44A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1331683"/>
            <a:ext cx="2835546" cy="156763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299D664-D217-856C-56C2-BB44A3C6A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4" y="2899316"/>
            <a:ext cx="3001440" cy="1435495"/>
          </a:xfrm>
          <a:prstGeom prst="rect">
            <a:avLst/>
          </a:prstGeom>
        </p:spPr>
      </p:pic>
      <p:pic>
        <p:nvPicPr>
          <p:cNvPr id="17" name="그림 1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BA9E01-F328-0324-5CD6-CDBA8D6AF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0338" y="1330497"/>
            <a:ext cx="3866224" cy="30043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77EE6D-41C6-4A7D-9E86-969121B24166}"/>
              </a:ext>
            </a:extLst>
          </p:cNvPr>
          <p:cNvSpPr/>
          <p:nvPr/>
        </p:nvSpPr>
        <p:spPr>
          <a:xfrm>
            <a:off x="4406103" y="3408053"/>
            <a:ext cx="3415178" cy="4154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B6A03B1-4CFD-F9C5-7F29-787919AC4F0B}"/>
              </a:ext>
            </a:extLst>
          </p:cNvPr>
          <p:cNvSpPr/>
          <p:nvPr/>
        </p:nvSpPr>
        <p:spPr>
          <a:xfrm>
            <a:off x="4395873" y="3861776"/>
            <a:ext cx="2239103" cy="4154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4623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213574"/>
      </a:dk2>
      <a:lt2>
        <a:srgbClr val="F9F9F9"/>
      </a:lt2>
      <a:accent1>
        <a:srgbClr val="1E438A"/>
      </a:accent1>
      <a:accent2>
        <a:srgbClr val="F6BB14"/>
      </a:accent2>
      <a:accent3>
        <a:srgbClr val="F4801E"/>
      </a:accent3>
      <a:accent4>
        <a:srgbClr val="F04C26"/>
      </a:accent4>
      <a:accent5>
        <a:srgbClr val="9FC131"/>
      </a:accent5>
      <a:accent6>
        <a:srgbClr val="506266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5345</TotalTime>
  <Words>226</Words>
  <Application>Microsoft Macintosh PowerPoint</Application>
  <PresentationFormat>화면 슬라이드 쇼(16:9)</PresentationFormat>
  <Paragraphs>64</Paragraphs>
  <Slides>18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Arial</vt:lpstr>
      <vt:lpstr>Calibri</vt:lpstr>
      <vt:lpstr>Wingdings</vt:lpstr>
      <vt:lpstr>Simple Light</vt:lpstr>
      <vt:lpstr>Office 테마</vt:lpstr>
      <vt:lpstr>Chapter2,3위성 자세 제어 3차 발표</vt:lpstr>
      <vt:lpstr>PowerPoint 프레젠테이션</vt:lpstr>
      <vt:lpstr>PowerPoint 프레젠테이션</vt:lpstr>
      <vt:lpstr>3U CubeSat Paramter</vt:lpstr>
      <vt:lpstr>PD Gain 설정</vt:lpstr>
      <vt:lpstr>PowerPoint 프레젠테이션</vt:lpstr>
      <vt:lpstr>태양지향 메커니즘</vt:lpstr>
      <vt:lpstr>PowerPoint 프레젠테이션</vt:lpstr>
      <vt:lpstr>지상국 지향 동역학</vt:lpstr>
      <vt:lpstr>지상국 지향 동역학</vt:lpstr>
      <vt:lpstr>지상국 지향 기준 설계</vt:lpstr>
      <vt:lpstr>지상국 지향 제어기 구조</vt:lpstr>
      <vt:lpstr>PowerPoint 프레젠테이션</vt:lpstr>
      <vt:lpstr>쿼터니언 기반 PD 제어기 설계</vt:lpstr>
      <vt:lpstr>최종 결과</vt:lpstr>
      <vt:lpstr>최종 결과</vt:lpstr>
      <vt:lpstr>PowerPoint 프레젠테이션</vt:lpstr>
      <vt:lpstr>질문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양재훈</dc:creator>
  <cp:lastModifiedBy>양동훈</cp:lastModifiedBy>
  <cp:revision>21</cp:revision>
  <dcterms:modified xsi:type="dcterms:W3CDTF">2026-01-26T08:39:31Z</dcterms:modified>
</cp:coreProperties>
</file>